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Titillium Web" pitchFamily="2" charset="77"/>
      <p:regular r:id="rId34"/>
      <p:bold r:id="rId35"/>
      <p:italic r:id="rId36"/>
      <p:boldItalic r:id="rId37"/>
    </p:embeddedFont>
    <p:embeddedFont>
      <p:font typeface="Titillium Web Light" pitchFamily="2" charset="77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81"/>
  </p:normalViewPr>
  <p:slideViewPr>
    <p:cSldViewPr snapToGrid="0" snapToObjects="1">
      <p:cViewPr varScale="1">
        <p:scale>
          <a:sx n="121" d="100"/>
          <a:sy n="121" d="100"/>
        </p:scale>
        <p:origin x="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a0aceb14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a0aceb14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a0aceb14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a0aceb14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you detect these artifacts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 you saw in the previous slide, the majority of these artifcats are high frequency oscillations cause by muscle movements or just 60Hz noise.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a0aceb14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a0aceb14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its the case where its not really interference but its more a faulty electrode/channel then it would probs be best to get rid of its entirety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only a specific portion of the time series is corrupted then filtering is the best solution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a0aceb14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a0aceb14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a0aceb14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a0aceb14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a0aceb14e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a0aceb14e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a0fdedb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a0fdedb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a0fdedbf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a0fdedbf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= sum(x.^2)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a0fdedbf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a0fdedbf1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a0fdedbf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a0fdedbf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a0aceb14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a0aceb14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a0fdedbf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a0fdedbf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a0fdedbf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a0fdedbf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a0fdedbf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a0fdedbf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a0fdedbf1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a0fdedbf1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a0fdedbf1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a0fdedbf1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1749d88b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1749d88b7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1749d88b7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1749d88b7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1749d88b7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1749d88b7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a0aceb14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a0aceb14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Eyewitness accounts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 	 	 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two results point to the conclusion that music reconstruction can indeed be done via the analysis of EEG data.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1749d88b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1749d88b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1749d88b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1749d88b7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a0aceb14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a0aceb14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Eyewitness accounts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 	 	 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two results point to the conclusion that music reconstruction can indeed be done via the analysis of EEG data.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a0aceb14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a0aceb14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sampling on this slide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 to digital conversion acquires samples at a specific sampling frequency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low - aliasing and reduces the integrity of the signal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high- unnecessarily large data files - can just down sample to reduce dimensionality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better to over sample than to undersample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1749d88b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1749d88b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a0aceb14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a0aceb14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318775" y="1036050"/>
            <a:ext cx="5163900" cy="36609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444500" rtl="0">
              <a:spcBef>
                <a:spcPts val="600"/>
              </a:spcBef>
              <a:spcAft>
                <a:spcPts val="0"/>
              </a:spcAft>
              <a:buSzPts val="3400"/>
              <a:buChar char="▰"/>
              <a:defRPr sz="3400"/>
            </a:lvl1pPr>
            <a:lvl2pPr marL="914400" lvl="1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marL="1371600" lvl="2" indent="-4445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marL="1828800" lvl="3" indent="-4445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marL="2286000" lvl="4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marL="2743200" lvl="5" indent="-4445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marL="3200400" lvl="6" indent="-4445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marL="3657600" lvl="7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marL="4114800" lvl="8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604350" y="627175"/>
            <a:ext cx="870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7DFFB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</a:t>
            </a:r>
            <a:endParaRPr sz="9600" b="1">
              <a:solidFill>
                <a:srgbClr val="7DFFB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1851600" cy="33210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544155" y="1428750"/>
            <a:ext cx="1851600" cy="33210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631111" y="1428750"/>
            <a:ext cx="1851600" cy="33210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0"/>
            <a:ext cx="6025500" cy="5196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7DFFB1"/>
            </a:gs>
            <a:gs pos="1200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://drive.google.com/file/d/1VqLxYRV0DSEWRdOGikqOGZWUGJt4zUEE/view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hyperlink" Target="http://drive.google.com/file/d/1xVAh8gtITF9JuVxGXJuOVXuh_V8azG5o/view" TargetMode="Externa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://drive.google.com/file/d/1e7sPLdUgcEJBOu97IEdQAr7avATTEDqm/view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hyperlink" Target="http://drive.google.com/file/d/191th-gcq-ZcavIWU74sQYryuP1sJbUpP/view" TargetMode="Externa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r.org/2011/05/12/135598390/mind-reading-technology-turns-thought-into-action?jwsource=c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7625400" cy="25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MUSIC RECONSTRUCTION: TRANSLATING THOUGHTS INTO MUSIC</a:t>
            </a:r>
            <a:endParaRPr sz="5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160825" y="-188200"/>
            <a:ext cx="8068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ARTIFACTS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t="1980"/>
          <a:stretch/>
        </p:blipFill>
        <p:spPr>
          <a:xfrm>
            <a:off x="914388" y="1128675"/>
            <a:ext cx="7315226" cy="375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1664400" y="823788"/>
            <a:ext cx="1524900" cy="1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EYE BLINK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3771100" y="823788"/>
            <a:ext cx="2574900" cy="1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DEFECTIVE ELECTRODE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6489975" y="823775"/>
            <a:ext cx="1524900" cy="1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SWALLOWING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160825" y="-188200"/>
            <a:ext cx="8068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OSCILLATIONS</a:t>
            </a:r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28" name="Google Shape;128;p21"/>
          <p:cNvGrpSpPr/>
          <p:nvPr/>
        </p:nvGrpSpPr>
        <p:grpSpPr>
          <a:xfrm>
            <a:off x="160825" y="486988"/>
            <a:ext cx="8674109" cy="4169500"/>
            <a:chOff x="160825" y="486988"/>
            <a:chExt cx="8674109" cy="4169500"/>
          </a:xfrm>
        </p:grpSpPr>
        <p:pic>
          <p:nvPicPr>
            <p:cNvPr id="129" name="Google Shape;12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12275" y="486988"/>
              <a:ext cx="3522659" cy="416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0825" y="2053512"/>
              <a:ext cx="3696126" cy="1036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21"/>
            <p:cNvSpPr/>
            <p:nvPr/>
          </p:nvSpPr>
          <p:spPr>
            <a:xfrm>
              <a:off x="3958975" y="2432088"/>
              <a:ext cx="472500" cy="27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DFFB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 txBox="1"/>
            <p:nvPr/>
          </p:nvSpPr>
          <p:spPr>
            <a:xfrm>
              <a:off x="4299475" y="837550"/>
              <a:ext cx="10128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DELTA &lt; 4Hz</a:t>
              </a:r>
              <a:endParaRPr sz="12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33" name="Google Shape;133;p21"/>
            <p:cNvSpPr txBox="1"/>
            <p:nvPr/>
          </p:nvSpPr>
          <p:spPr>
            <a:xfrm>
              <a:off x="4224325" y="1634825"/>
              <a:ext cx="11631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THETA  4-8Hz</a:t>
              </a:r>
              <a:endParaRPr sz="12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34" name="Google Shape;134;p21"/>
            <p:cNvSpPr txBox="1"/>
            <p:nvPr/>
          </p:nvSpPr>
          <p:spPr>
            <a:xfrm>
              <a:off x="4635525" y="2291900"/>
              <a:ext cx="11631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ALPHA  8-15Hz</a:t>
              </a:r>
              <a:endParaRPr sz="12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35" name="Google Shape;135;p21"/>
            <p:cNvSpPr txBox="1"/>
            <p:nvPr/>
          </p:nvSpPr>
          <p:spPr>
            <a:xfrm>
              <a:off x="4136875" y="3154425"/>
              <a:ext cx="13380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BETA  15-30Hz</a:t>
              </a:r>
              <a:endParaRPr sz="12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36" name="Google Shape;136;p21"/>
            <p:cNvSpPr txBox="1"/>
            <p:nvPr/>
          </p:nvSpPr>
          <p:spPr>
            <a:xfrm>
              <a:off x="3903000" y="3887250"/>
              <a:ext cx="1659300" cy="28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GAMMA  30-100Hz</a:t>
              </a:r>
              <a:endParaRPr sz="12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160825" y="-188200"/>
            <a:ext cx="8068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OSCILLATIONS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275" y="486988"/>
            <a:ext cx="3522659" cy="41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25" y="2053512"/>
            <a:ext cx="3696126" cy="10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/>
          <p:nvPr/>
        </p:nvSpPr>
        <p:spPr>
          <a:xfrm>
            <a:off x="3958975" y="2432088"/>
            <a:ext cx="472500" cy="27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DFFB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 txBox="1"/>
          <p:nvPr/>
        </p:nvSpPr>
        <p:spPr>
          <a:xfrm>
            <a:off x="4299475" y="837550"/>
            <a:ext cx="1012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DELTA &lt; 4Hz</a:t>
            </a:r>
            <a:endParaRPr sz="12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4224325" y="1634825"/>
            <a:ext cx="11631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THETA  4-8Hz</a:t>
            </a:r>
            <a:endParaRPr sz="12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4635525" y="2291900"/>
            <a:ext cx="11631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ALPHA  8-15Hz</a:t>
            </a:r>
            <a:endParaRPr sz="12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4136875" y="3154425"/>
            <a:ext cx="13380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BETA  15-30Hz</a:t>
            </a:r>
            <a:endParaRPr sz="12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3903000" y="3887250"/>
            <a:ext cx="16593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GAMMA  30-100Hz</a:t>
            </a:r>
            <a:endParaRPr sz="12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6721975" y="3736800"/>
            <a:ext cx="826800" cy="698100"/>
          </a:xfrm>
          <a:prstGeom prst="noSmoking">
            <a:avLst>
              <a:gd name="adj" fmla="val 18750"/>
            </a:avLst>
          </a:prstGeom>
          <a:solidFill>
            <a:srgbClr val="7DFFB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EXCLUSION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Exclude data of a channel that is defective. Optimal solution when dealing with many electrodes/trials.</a:t>
            </a: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57200" y="27352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DEALING WITH EEG ARTIFACTS</a:t>
            </a:r>
            <a:endParaRPr sz="2800"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2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REMOVAL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Remove the noise via filtering. Perfect solution for targeting 60Hz AC noise or any high-frequency muscle artifacts.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411775" y="112425"/>
            <a:ext cx="8068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PIPELINE</a:t>
            </a:r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3508950" y="1066450"/>
            <a:ext cx="21261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RAW DATA ACQUISITION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4301275" y="1506550"/>
            <a:ext cx="289800" cy="333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DFFB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3508950" y="1761125"/>
            <a:ext cx="21261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REJECT BAD CHANNELS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4301275" y="2147550"/>
            <a:ext cx="289800" cy="333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DFFB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4"/>
          <p:cNvSpPr txBox="1"/>
          <p:nvPr/>
        </p:nvSpPr>
        <p:spPr>
          <a:xfrm>
            <a:off x="3634225" y="2455800"/>
            <a:ext cx="16239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BANDPASS FILTER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4048825" y="2788550"/>
            <a:ext cx="794700" cy="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0.5-30Hz</a:t>
            </a:r>
            <a:endParaRPr sz="11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4301275" y="3150475"/>
            <a:ext cx="289800" cy="333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DFFB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3634225" y="3512150"/>
            <a:ext cx="16239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DOWNSAMPLING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4301275" y="3845150"/>
            <a:ext cx="289800" cy="333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DFFB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575" y="4339050"/>
            <a:ext cx="639175" cy="6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457200" y="155375"/>
            <a:ext cx="8068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</a:t>
            </a:r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body" idx="1"/>
          </p:nvPr>
        </p:nvSpPr>
        <p:spPr>
          <a:xfrm>
            <a:off x="457200" y="1012775"/>
            <a:ext cx="8380200" cy="28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12 Patients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12 Songs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540 Trials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6.87 Seconds EEG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512 Hz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3,518 Samples/Trial</a:t>
            </a:r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875" y="2660225"/>
            <a:ext cx="1380050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875" y="389950"/>
            <a:ext cx="1380050" cy="138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/>
          <p:nvPr/>
        </p:nvSpPr>
        <p:spPr>
          <a:xfrm>
            <a:off x="5721150" y="1770000"/>
            <a:ext cx="343500" cy="590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6" name="Google Shape;186;p25"/>
          <p:cNvCxnSpPr/>
          <p:nvPr/>
        </p:nvCxnSpPr>
        <p:spPr>
          <a:xfrm>
            <a:off x="5411950" y="4273725"/>
            <a:ext cx="977100" cy="10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5"/>
          <p:cNvCxnSpPr/>
          <p:nvPr/>
        </p:nvCxnSpPr>
        <p:spPr>
          <a:xfrm>
            <a:off x="6389050" y="4171725"/>
            <a:ext cx="0" cy="214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5"/>
          <p:cNvCxnSpPr/>
          <p:nvPr/>
        </p:nvCxnSpPr>
        <p:spPr>
          <a:xfrm>
            <a:off x="5411950" y="4171725"/>
            <a:ext cx="0" cy="214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" name="Google Shape;189;p25"/>
          <p:cNvSpPr txBox="1"/>
          <p:nvPr/>
        </p:nvSpPr>
        <p:spPr>
          <a:xfrm>
            <a:off x="5299500" y="4339800"/>
            <a:ext cx="163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3,518 SAMPLES</a:t>
            </a:r>
            <a:endParaRPr sz="12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>
            <a:spLocks noGrp="1"/>
          </p:cNvSpPr>
          <p:nvPr>
            <p:ph type="ctrTitle"/>
          </p:nvPr>
        </p:nvSpPr>
        <p:spPr>
          <a:xfrm>
            <a:off x="685800" y="15833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</a:t>
            </a: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685800" y="28400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411775" y="112425"/>
            <a:ext cx="8068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02" name="Google Shape;202;p27"/>
          <p:cNvSpPr txBox="1"/>
          <p:nvPr/>
        </p:nvSpPr>
        <p:spPr>
          <a:xfrm>
            <a:off x="4018375" y="1897563"/>
            <a:ext cx="21261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03" name="Google Shape;203;p27"/>
          <p:cNvSpPr/>
          <p:nvPr/>
        </p:nvSpPr>
        <p:spPr>
          <a:xfrm rot="-5400000">
            <a:off x="3066438" y="2625213"/>
            <a:ext cx="289800" cy="333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DFFB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7"/>
          <p:cNvSpPr txBox="1"/>
          <p:nvPr/>
        </p:nvSpPr>
        <p:spPr>
          <a:xfrm>
            <a:off x="427125" y="1289188"/>
            <a:ext cx="24231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1. Moving Window Feature and Data Selection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05" name="Google Shape;205;p27"/>
          <p:cNvSpPr/>
          <p:nvPr/>
        </p:nvSpPr>
        <p:spPr>
          <a:xfrm rot="-5400000">
            <a:off x="5883700" y="2625225"/>
            <a:ext cx="289800" cy="333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DFFB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7"/>
          <p:cNvSpPr txBox="1"/>
          <p:nvPr/>
        </p:nvSpPr>
        <p:spPr>
          <a:xfrm>
            <a:off x="3571175" y="3852450"/>
            <a:ext cx="33066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Windows x Window Length x Channels</a:t>
            </a:r>
            <a:endParaRPr sz="10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994" y="2597662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3806250" y="2358079"/>
            <a:ext cx="251750" cy="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600" y="2470565"/>
            <a:ext cx="333000" cy="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775" y="2689173"/>
            <a:ext cx="1111525" cy="11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3730050" y="2295085"/>
            <a:ext cx="162350" cy="1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526" y="2142355"/>
            <a:ext cx="2575500" cy="129631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3508949" y="1316550"/>
            <a:ext cx="21261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2. R and Audio Matrix Constructions, and Feature Aggregation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0" y="3597025"/>
            <a:ext cx="3150600" cy="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 Light"/>
              <a:buAutoNum type="arabicPeriod"/>
            </a:pP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6288125" y="1289200"/>
            <a:ext cx="29067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3. Sequential Batch Learning - NN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6501900" y="2571675"/>
            <a:ext cx="33066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217" name="Google Shape;217;p27"/>
          <p:cNvPicPr preferRelativeResize="0"/>
          <p:nvPr/>
        </p:nvPicPr>
        <p:blipFill rotWithShape="1">
          <a:blip r:embed="rId5">
            <a:alphaModFix/>
          </a:blip>
          <a:srcRect t="6759"/>
          <a:stretch/>
        </p:blipFill>
        <p:spPr>
          <a:xfrm>
            <a:off x="6270450" y="1745175"/>
            <a:ext cx="2286000" cy="269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411775" y="112425"/>
            <a:ext cx="8068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WINDOW FEATURE SELECTION</a:t>
            </a:r>
            <a:endParaRPr/>
          </a:p>
        </p:txBody>
      </p:sp>
      <p:sp>
        <p:nvSpPr>
          <p:cNvPr id="223" name="Google Shape;223;p28"/>
          <p:cNvSpPr txBox="1"/>
          <p:nvPr/>
        </p:nvSpPr>
        <p:spPr>
          <a:xfrm>
            <a:off x="411775" y="14557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tillium Web Light"/>
              <a:buAutoNum type="arabicPeriod"/>
            </a:pPr>
            <a:r>
              <a:rPr lang="en" sz="2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Time Series Data</a:t>
            </a:r>
            <a:endParaRPr sz="22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tillium Web Light"/>
              <a:buAutoNum type="arabicPeriod"/>
            </a:pPr>
            <a:r>
              <a:rPr lang="en" sz="2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Power per Frequency Band</a:t>
            </a:r>
            <a:endParaRPr sz="22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tillium Web Light"/>
              <a:buAutoNum type="arabicPeriod"/>
            </a:pPr>
            <a:r>
              <a:rPr lang="en" sz="2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Area</a:t>
            </a:r>
            <a:endParaRPr sz="22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tillium Web Light"/>
              <a:buAutoNum type="arabicPeriod"/>
            </a:pPr>
            <a:r>
              <a:rPr lang="en" sz="2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Energy</a:t>
            </a:r>
            <a:endParaRPr sz="22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tillium Web Light"/>
              <a:buAutoNum type="arabicPeriod"/>
            </a:pPr>
            <a:r>
              <a:rPr lang="en" sz="2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Zero Crossings</a:t>
            </a:r>
            <a:endParaRPr sz="22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tillium Web Light"/>
              <a:buAutoNum type="arabicPeriod"/>
            </a:pPr>
            <a:r>
              <a:rPr lang="en" sz="2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Line Length</a:t>
            </a:r>
            <a:endParaRPr sz="2200"/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325" y="1404604"/>
            <a:ext cx="3000000" cy="2534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 rotWithShape="1">
          <a:blip r:embed="rId4">
            <a:alphaModFix/>
          </a:blip>
          <a:srcRect t="17525" r="12049"/>
          <a:stretch/>
        </p:blipFill>
        <p:spPr>
          <a:xfrm>
            <a:off x="3694075" y="4179575"/>
            <a:ext cx="4372975" cy="7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411775" y="112425"/>
            <a:ext cx="8068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and Feature Matrix Constructions</a:t>
            </a:r>
            <a:endParaRPr/>
          </a:p>
        </p:txBody>
      </p:sp>
      <p:sp>
        <p:nvSpPr>
          <p:cNvPr id="231" name="Google Shape;231;p29"/>
          <p:cNvSpPr txBox="1"/>
          <p:nvPr/>
        </p:nvSpPr>
        <p:spPr>
          <a:xfrm>
            <a:off x="84925" y="1509100"/>
            <a:ext cx="3530100" cy="28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tillium Web Light"/>
              <a:buAutoNum type="arabicPeriod"/>
            </a:pPr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Concatenate features into “R” Matrix:</a:t>
            </a: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tillium Web Light"/>
              <a:buAutoNum type="alphaLcPeriod"/>
            </a:pPr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384 samples + 6 features  → 1 Window</a:t>
            </a: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tillium Web Light"/>
              <a:buAutoNum type="alphaLcPeriod"/>
            </a:pPr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Rows → channels</a:t>
            </a:r>
            <a:b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</a:b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tillium Web Light"/>
              <a:buAutoNum type="arabicPeriod"/>
            </a:pPr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One to one matching inputs and output</a:t>
            </a: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→ </a:t>
            </a:r>
            <a:r>
              <a:rPr lang="en" dirty="0" err="1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Downsampling</a:t>
            </a:r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of audio matrix to match points per window</a:t>
            </a: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3.    Select Best Channels Per Window:</a:t>
            </a: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→ Dimensionality reduction PCA:</a:t>
            </a: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64 channels → 3 components</a:t>
            </a:r>
            <a:endParaRPr dirty="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32" name="Google Shape;232;p29"/>
          <p:cNvSpPr/>
          <p:nvPr/>
        </p:nvSpPr>
        <p:spPr>
          <a:xfrm>
            <a:off x="5944150" y="2791500"/>
            <a:ext cx="2656800" cy="266100"/>
          </a:xfrm>
          <a:prstGeom prst="bracketPair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9"/>
          <p:cNvGrpSpPr/>
          <p:nvPr/>
        </p:nvGrpSpPr>
        <p:grpSpPr>
          <a:xfrm>
            <a:off x="5889975" y="956350"/>
            <a:ext cx="3254025" cy="1609650"/>
            <a:chOff x="5889975" y="956350"/>
            <a:chExt cx="3254025" cy="1609650"/>
          </a:xfrm>
        </p:grpSpPr>
        <p:sp>
          <p:nvSpPr>
            <p:cNvPr id="234" name="Google Shape;234;p29"/>
            <p:cNvSpPr/>
            <p:nvPr/>
          </p:nvSpPr>
          <p:spPr>
            <a:xfrm>
              <a:off x="5919875" y="1259900"/>
              <a:ext cx="2757300" cy="1106100"/>
            </a:xfrm>
            <a:prstGeom prst="bracketPair">
              <a:avLst/>
            </a:prstGeom>
            <a:noFill/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6247400" y="1273750"/>
              <a:ext cx="289800" cy="1106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6628400" y="1273750"/>
              <a:ext cx="289800" cy="1106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9"/>
            <p:cNvSpPr/>
            <p:nvPr/>
          </p:nvSpPr>
          <p:spPr>
            <a:xfrm>
              <a:off x="7009400" y="1273750"/>
              <a:ext cx="289800" cy="1106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9"/>
            <p:cNvSpPr txBox="1"/>
            <p:nvPr/>
          </p:nvSpPr>
          <p:spPr>
            <a:xfrm>
              <a:off x="7468075" y="1040200"/>
              <a:ext cx="6960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…….</a:t>
              </a: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8164075" y="1273750"/>
              <a:ext cx="289800" cy="1106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9"/>
            <p:cNvSpPr txBox="1"/>
            <p:nvPr/>
          </p:nvSpPr>
          <p:spPr>
            <a:xfrm rot="3144882">
              <a:off x="7252620" y="1706006"/>
              <a:ext cx="1191753" cy="468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…………..</a:t>
              </a:r>
              <a:endParaRPr/>
            </a:p>
          </p:txBody>
        </p:sp>
        <p:sp>
          <p:nvSpPr>
            <p:cNvPr id="241" name="Google Shape;241;p29"/>
            <p:cNvSpPr txBox="1"/>
            <p:nvPr/>
          </p:nvSpPr>
          <p:spPr>
            <a:xfrm>
              <a:off x="6144000" y="956350"/>
              <a:ext cx="30000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W1   W2   W3                     W</a:t>
              </a:r>
              <a:r>
                <a:rPr lang="en" sz="1500" i="1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13</a:t>
              </a:r>
              <a:endParaRPr sz="1500" i="1"/>
            </a:p>
          </p:txBody>
        </p:sp>
        <p:sp>
          <p:nvSpPr>
            <p:cNvPr id="242" name="Google Shape;242;p29"/>
            <p:cNvSpPr txBox="1"/>
            <p:nvPr/>
          </p:nvSpPr>
          <p:spPr>
            <a:xfrm>
              <a:off x="5889975" y="1195300"/>
              <a:ext cx="558000" cy="13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Ch1</a:t>
              </a:r>
              <a:b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</a:br>
              <a: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Ch2</a:t>
              </a:r>
              <a:b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</a:br>
              <a: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Ch3</a:t>
              </a:r>
              <a:b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</a:br>
              <a: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.</a:t>
              </a:r>
              <a:endParaRPr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.</a:t>
              </a:r>
              <a:endParaRPr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.</a:t>
              </a:r>
              <a:endParaRPr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.</a:t>
              </a:r>
              <a:endParaRPr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Ch</a:t>
              </a:r>
              <a:r>
                <a:rPr lang="en" sz="900" i="1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64</a:t>
              </a:r>
              <a:endParaRPr sz="900" i="1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43" name="Google Shape;243;p29"/>
            <p:cNvSpPr/>
            <p:nvPr/>
          </p:nvSpPr>
          <p:spPr>
            <a:xfrm rot="-5400000">
              <a:off x="7296275" y="230650"/>
              <a:ext cx="104400" cy="2190600"/>
            </a:xfrm>
            <a:prstGeom prst="rect">
              <a:avLst/>
            </a:prstGeom>
            <a:solidFill>
              <a:srgbClr val="74FFFB">
                <a:alpha val="36540"/>
              </a:srgbClr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9"/>
            <p:cNvSpPr/>
            <p:nvPr/>
          </p:nvSpPr>
          <p:spPr>
            <a:xfrm rot="-5400000">
              <a:off x="7296275" y="383050"/>
              <a:ext cx="104400" cy="2190600"/>
            </a:xfrm>
            <a:prstGeom prst="rect">
              <a:avLst/>
            </a:prstGeom>
            <a:solidFill>
              <a:srgbClr val="74FFFB">
                <a:alpha val="36540"/>
              </a:srgbClr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 rot="-5400000">
              <a:off x="7296275" y="535450"/>
              <a:ext cx="104400" cy="2190600"/>
            </a:xfrm>
            <a:prstGeom prst="rect">
              <a:avLst/>
            </a:prstGeom>
            <a:solidFill>
              <a:srgbClr val="74FFFB">
                <a:alpha val="36540"/>
              </a:srgbClr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 rot="-5400000">
              <a:off x="7296275" y="1221250"/>
              <a:ext cx="104400" cy="2190600"/>
            </a:xfrm>
            <a:prstGeom prst="rect">
              <a:avLst/>
            </a:prstGeom>
            <a:solidFill>
              <a:srgbClr val="74FFFB">
                <a:alpha val="36540"/>
              </a:srgbClr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9"/>
          <p:cNvSpPr/>
          <p:nvPr/>
        </p:nvSpPr>
        <p:spPr>
          <a:xfrm>
            <a:off x="7161875" y="3065650"/>
            <a:ext cx="120900" cy="195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DFFB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9"/>
          <p:cNvSpPr/>
          <p:nvPr/>
        </p:nvSpPr>
        <p:spPr>
          <a:xfrm>
            <a:off x="6632950" y="3269000"/>
            <a:ext cx="1279200" cy="266100"/>
          </a:xfrm>
          <a:prstGeom prst="bracketPair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512 Hz</a:t>
            </a:r>
            <a:endParaRPr/>
          </a:p>
        </p:txBody>
      </p:sp>
      <p:sp>
        <p:nvSpPr>
          <p:cNvPr id="249" name="Google Shape;249;p29"/>
          <p:cNvSpPr txBox="1"/>
          <p:nvPr/>
        </p:nvSpPr>
        <p:spPr>
          <a:xfrm>
            <a:off x="6801400" y="2699913"/>
            <a:ext cx="14478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44100 Hz</a:t>
            </a:r>
            <a:endParaRPr sz="1500" i="1"/>
          </a:p>
        </p:txBody>
      </p:sp>
      <p:grpSp>
        <p:nvGrpSpPr>
          <p:cNvPr id="250" name="Google Shape;250;p29"/>
          <p:cNvGrpSpPr/>
          <p:nvPr/>
        </p:nvGrpSpPr>
        <p:grpSpPr>
          <a:xfrm>
            <a:off x="6152700" y="3621650"/>
            <a:ext cx="2499875" cy="1909925"/>
            <a:chOff x="6152700" y="3621650"/>
            <a:chExt cx="2499875" cy="1909925"/>
          </a:xfrm>
        </p:grpSpPr>
        <p:sp>
          <p:nvSpPr>
            <p:cNvPr id="251" name="Google Shape;251;p29"/>
            <p:cNvSpPr/>
            <p:nvPr/>
          </p:nvSpPr>
          <p:spPr>
            <a:xfrm>
              <a:off x="6505875" y="3912175"/>
              <a:ext cx="289800" cy="1106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9"/>
            <p:cNvSpPr txBox="1"/>
            <p:nvPr/>
          </p:nvSpPr>
          <p:spPr>
            <a:xfrm>
              <a:off x="6152700" y="3856075"/>
              <a:ext cx="558000" cy="13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Ch1</a:t>
              </a:r>
              <a:b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</a:br>
              <a: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Ch2</a:t>
              </a:r>
              <a:b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</a:br>
              <a: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Ch3</a:t>
              </a:r>
              <a:b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</a:br>
              <a: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.</a:t>
              </a:r>
              <a:endParaRPr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.</a:t>
              </a:r>
              <a:endParaRPr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.</a:t>
              </a:r>
              <a:endParaRPr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.</a:t>
              </a:r>
              <a:endParaRPr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Ch</a:t>
              </a:r>
              <a:r>
                <a:rPr lang="en" sz="900" i="1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64</a:t>
              </a:r>
              <a:endParaRPr sz="900" i="1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53" name="Google Shape;253;p29"/>
            <p:cNvSpPr/>
            <p:nvPr/>
          </p:nvSpPr>
          <p:spPr>
            <a:xfrm rot="-5400000">
              <a:off x="6597375" y="3820375"/>
              <a:ext cx="104400" cy="288000"/>
            </a:xfrm>
            <a:prstGeom prst="rect">
              <a:avLst/>
            </a:prstGeom>
            <a:solidFill>
              <a:srgbClr val="74FFFB">
                <a:alpha val="36540"/>
              </a:srgbClr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9"/>
            <p:cNvSpPr/>
            <p:nvPr/>
          </p:nvSpPr>
          <p:spPr>
            <a:xfrm rot="-5400000">
              <a:off x="6597375" y="3972775"/>
              <a:ext cx="104400" cy="288000"/>
            </a:xfrm>
            <a:prstGeom prst="rect">
              <a:avLst/>
            </a:prstGeom>
            <a:solidFill>
              <a:srgbClr val="74FFFB">
                <a:alpha val="36540"/>
              </a:srgbClr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 rot="-5400000">
              <a:off x="6597375" y="4125175"/>
              <a:ext cx="104400" cy="288000"/>
            </a:xfrm>
            <a:prstGeom prst="rect">
              <a:avLst/>
            </a:prstGeom>
            <a:solidFill>
              <a:srgbClr val="74FFFB">
                <a:alpha val="36540"/>
              </a:srgbClr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9"/>
            <p:cNvSpPr/>
            <p:nvPr/>
          </p:nvSpPr>
          <p:spPr>
            <a:xfrm rot="-5400000">
              <a:off x="6597375" y="4810975"/>
              <a:ext cx="104400" cy="288000"/>
            </a:xfrm>
            <a:prstGeom prst="rect">
              <a:avLst/>
            </a:prstGeom>
            <a:solidFill>
              <a:srgbClr val="74FFFB">
                <a:alpha val="36540"/>
              </a:srgbClr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9"/>
            <p:cNvSpPr txBox="1"/>
            <p:nvPr/>
          </p:nvSpPr>
          <p:spPr>
            <a:xfrm>
              <a:off x="7143300" y="4160875"/>
              <a:ext cx="558000" cy="137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PC1</a:t>
              </a:r>
              <a:b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</a:br>
              <a: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PC2</a:t>
              </a:r>
              <a:b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</a:br>
              <a: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PC3</a:t>
              </a:r>
              <a:b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</a:br>
              <a:endParaRPr sz="900" i="1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7496475" y="4216975"/>
              <a:ext cx="289800" cy="409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9"/>
            <p:cNvSpPr txBox="1"/>
            <p:nvPr/>
          </p:nvSpPr>
          <p:spPr>
            <a:xfrm>
              <a:off x="7061075" y="4719850"/>
              <a:ext cx="15915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&gt;50% Variance Explained</a:t>
              </a:r>
              <a:endParaRPr/>
            </a:p>
          </p:txBody>
        </p:sp>
        <p:sp>
          <p:nvSpPr>
            <p:cNvPr id="260" name="Google Shape;260;p29"/>
            <p:cNvSpPr/>
            <p:nvPr/>
          </p:nvSpPr>
          <p:spPr>
            <a:xfrm rot="-5400000">
              <a:off x="7588100" y="4127425"/>
              <a:ext cx="104400" cy="283500"/>
            </a:xfrm>
            <a:prstGeom prst="rect">
              <a:avLst/>
            </a:prstGeom>
            <a:solidFill>
              <a:srgbClr val="74FFFB">
                <a:alpha val="36540"/>
              </a:srgbClr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9"/>
            <p:cNvSpPr/>
            <p:nvPr/>
          </p:nvSpPr>
          <p:spPr>
            <a:xfrm rot="-5400000">
              <a:off x="7588100" y="4279825"/>
              <a:ext cx="104400" cy="283500"/>
            </a:xfrm>
            <a:prstGeom prst="rect">
              <a:avLst/>
            </a:prstGeom>
            <a:solidFill>
              <a:srgbClr val="74FFFB">
                <a:alpha val="36540"/>
              </a:srgbClr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 rot="-5400000">
              <a:off x="7588100" y="4432225"/>
              <a:ext cx="104400" cy="283500"/>
            </a:xfrm>
            <a:prstGeom prst="rect">
              <a:avLst/>
            </a:prstGeom>
            <a:solidFill>
              <a:srgbClr val="74FFFB">
                <a:alpha val="36540"/>
              </a:srgbClr>
            </a:solidFill>
            <a:ln w="952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9"/>
            <p:cNvSpPr txBox="1"/>
            <p:nvPr/>
          </p:nvSpPr>
          <p:spPr>
            <a:xfrm>
              <a:off x="6447975" y="3621650"/>
              <a:ext cx="5580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W</a:t>
              </a:r>
              <a:r>
                <a:rPr lang="en" sz="1500" i="1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x</a:t>
              </a:r>
              <a:endParaRPr i="1"/>
            </a:p>
          </p:txBody>
        </p:sp>
        <p:sp>
          <p:nvSpPr>
            <p:cNvPr id="264" name="Google Shape;264;p29"/>
            <p:cNvSpPr txBox="1"/>
            <p:nvPr/>
          </p:nvSpPr>
          <p:spPr>
            <a:xfrm>
              <a:off x="7438575" y="3926450"/>
              <a:ext cx="5580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W</a:t>
              </a:r>
              <a:r>
                <a:rPr lang="en" sz="1500" i="1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x</a:t>
              </a:r>
              <a:endParaRPr i="1"/>
            </a:p>
          </p:txBody>
        </p:sp>
        <p:sp>
          <p:nvSpPr>
            <p:cNvPr id="265" name="Google Shape;265;p29"/>
            <p:cNvSpPr/>
            <p:nvPr/>
          </p:nvSpPr>
          <p:spPr>
            <a:xfrm rot="-5400000">
              <a:off x="6932050" y="4309825"/>
              <a:ext cx="120900" cy="1953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7DFFB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ctrTitle"/>
          </p:nvPr>
        </p:nvSpPr>
        <p:spPr>
          <a:xfrm>
            <a:off x="685800" y="15833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AND BACKGROUND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350" y="2123700"/>
            <a:ext cx="6928824" cy="36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 txBox="1">
            <a:spLocks noGrp="1"/>
          </p:cNvSpPr>
          <p:nvPr>
            <p:ph type="title"/>
          </p:nvPr>
        </p:nvSpPr>
        <p:spPr>
          <a:xfrm>
            <a:off x="411775" y="112425"/>
            <a:ext cx="8068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Sequential Learning </a:t>
            </a:r>
            <a:endParaRPr/>
          </a:p>
        </p:txBody>
      </p:sp>
      <p:sp>
        <p:nvSpPr>
          <p:cNvPr id="272" name="Google Shape;272;p30"/>
          <p:cNvSpPr txBox="1"/>
          <p:nvPr/>
        </p:nvSpPr>
        <p:spPr>
          <a:xfrm>
            <a:off x="808125" y="1365395"/>
            <a:ext cx="24231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Window 1                 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3" name="Google Shape;273;p30"/>
          <p:cNvSpPr txBox="1"/>
          <p:nvPr/>
        </p:nvSpPr>
        <p:spPr>
          <a:xfrm>
            <a:off x="6968700" y="1365393"/>
            <a:ext cx="24231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Window N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564175" y="1784100"/>
            <a:ext cx="861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PC1</a:t>
            </a:r>
            <a:br>
              <a:rPr lang="en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</a:br>
            <a:r>
              <a:rPr lang="en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PC2</a:t>
            </a:r>
            <a:br>
              <a:rPr lang="en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</a:br>
            <a:r>
              <a:rPr lang="en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PC3</a:t>
            </a:r>
            <a:br>
              <a:rPr lang="en"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</a:br>
            <a:endParaRPr sz="900" i="1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75" name="Google Shape;275;p30"/>
          <p:cNvSpPr/>
          <p:nvPr/>
        </p:nvSpPr>
        <p:spPr>
          <a:xfrm>
            <a:off x="1020232" y="1861791"/>
            <a:ext cx="573600" cy="5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0"/>
          <p:cNvSpPr/>
          <p:nvPr/>
        </p:nvSpPr>
        <p:spPr>
          <a:xfrm rot="-5400000">
            <a:off x="1232688" y="1653412"/>
            <a:ext cx="144600" cy="561300"/>
          </a:xfrm>
          <a:prstGeom prst="rect">
            <a:avLst/>
          </a:prstGeom>
          <a:solidFill>
            <a:srgbClr val="74FFFB">
              <a:alpha val="36540"/>
            </a:srgbClr>
          </a:solidFill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 rot="-5400000">
            <a:off x="1232688" y="1864454"/>
            <a:ext cx="144600" cy="561300"/>
          </a:xfrm>
          <a:prstGeom prst="rect">
            <a:avLst/>
          </a:prstGeom>
          <a:solidFill>
            <a:srgbClr val="74FFFB">
              <a:alpha val="36540"/>
            </a:srgbClr>
          </a:solidFill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 rot="-5400000">
            <a:off x="1232688" y="2075496"/>
            <a:ext cx="144600" cy="561300"/>
          </a:xfrm>
          <a:prstGeom prst="rect">
            <a:avLst/>
          </a:prstGeom>
          <a:solidFill>
            <a:srgbClr val="74FFFB">
              <a:alpha val="36540"/>
            </a:srgbClr>
          </a:solidFill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 txBox="1"/>
          <p:nvPr/>
        </p:nvSpPr>
        <p:spPr>
          <a:xfrm>
            <a:off x="905660" y="1459475"/>
            <a:ext cx="11040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  <p:sp>
        <p:nvSpPr>
          <p:cNvPr id="280" name="Google Shape;280;p30"/>
          <p:cNvSpPr txBox="1"/>
          <p:nvPr/>
        </p:nvSpPr>
        <p:spPr>
          <a:xfrm>
            <a:off x="6736375" y="1784100"/>
            <a:ext cx="861000" cy="18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PC1</a:t>
            </a:r>
            <a:br>
              <a:rPr lang="en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</a:br>
            <a:r>
              <a:rPr lang="en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PC2</a:t>
            </a:r>
            <a:br>
              <a:rPr lang="en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</a:br>
            <a:r>
              <a:rPr lang="en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PC3</a:t>
            </a:r>
            <a:br>
              <a:rPr lang="en"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</a:br>
            <a:endParaRPr sz="900" i="1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81" name="Google Shape;281;p30"/>
          <p:cNvSpPr/>
          <p:nvPr/>
        </p:nvSpPr>
        <p:spPr>
          <a:xfrm>
            <a:off x="7192432" y="1861791"/>
            <a:ext cx="573600" cy="566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/>
          <p:nvPr/>
        </p:nvSpPr>
        <p:spPr>
          <a:xfrm rot="-5400000">
            <a:off x="7404888" y="1653412"/>
            <a:ext cx="144600" cy="561300"/>
          </a:xfrm>
          <a:prstGeom prst="rect">
            <a:avLst/>
          </a:prstGeom>
          <a:solidFill>
            <a:srgbClr val="74FFFB">
              <a:alpha val="36540"/>
            </a:srgbClr>
          </a:solidFill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 rot="-5400000">
            <a:off x="7404888" y="1864454"/>
            <a:ext cx="144600" cy="561300"/>
          </a:xfrm>
          <a:prstGeom prst="rect">
            <a:avLst/>
          </a:prstGeom>
          <a:solidFill>
            <a:srgbClr val="74FFFB">
              <a:alpha val="36540"/>
            </a:srgbClr>
          </a:solidFill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0"/>
          <p:cNvSpPr/>
          <p:nvPr/>
        </p:nvSpPr>
        <p:spPr>
          <a:xfrm rot="-5400000">
            <a:off x="7404888" y="2075496"/>
            <a:ext cx="144600" cy="561300"/>
          </a:xfrm>
          <a:prstGeom prst="rect">
            <a:avLst/>
          </a:prstGeom>
          <a:solidFill>
            <a:srgbClr val="74FFFB">
              <a:alpha val="36540"/>
            </a:srgbClr>
          </a:solidFill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0"/>
          <p:cNvSpPr txBox="1"/>
          <p:nvPr/>
        </p:nvSpPr>
        <p:spPr>
          <a:xfrm>
            <a:off x="2898225" y="2914725"/>
            <a:ext cx="3000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Window Overlap → </a:t>
            </a:r>
            <a:r>
              <a:rPr lang="en" sz="18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Memory</a:t>
            </a:r>
            <a:endParaRPr sz="1800"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6" name="Google Shape;286;p30"/>
          <p:cNvSpPr/>
          <p:nvPr/>
        </p:nvSpPr>
        <p:spPr>
          <a:xfrm>
            <a:off x="1036725" y="3438225"/>
            <a:ext cx="668100" cy="1162200"/>
          </a:xfrm>
          <a:prstGeom prst="rect">
            <a:avLst/>
          </a:prstGeom>
          <a:solidFill>
            <a:srgbClr val="CCCCCC">
              <a:alpha val="50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0"/>
          <p:cNvSpPr txBox="1"/>
          <p:nvPr/>
        </p:nvSpPr>
        <p:spPr>
          <a:xfrm>
            <a:off x="942975" y="3362025"/>
            <a:ext cx="3000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Window 1</a:t>
            </a:r>
            <a:endParaRPr sz="8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1493925" y="3438225"/>
            <a:ext cx="668100" cy="1162200"/>
          </a:xfrm>
          <a:prstGeom prst="rect">
            <a:avLst/>
          </a:prstGeom>
          <a:solidFill>
            <a:srgbClr val="CCCCCC">
              <a:alpha val="50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0"/>
          <p:cNvSpPr/>
          <p:nvPr/>
        </p:nvSpPr>
        <p:spPr>
          <a:xfrm>
            <a:off x="1951125" y="3438225"/>
            <a:ext cx="668100" cy="1162200"/>
          </a:xfrm>
          <a:prstGeom prst="rect">
            <a:avLst/>
          </a:prstGeom>
          <a:solidFill>
            <a:srgbClr val="CCCCCC">
              <a:alpha val="50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0"/>
          <p:cNvSpPr/>
          <p:nvPr/>
        </p:nvSpPr>
        <p:spPr>
          <a:xfrm>
            <a:off x="2408325" y="3438225"/>
            <a:ext cx="668100" cy="1162200"/>
          </a:xfrm>
          <a:prstGeom prst="rect">
            <a:avLst/>
          </a:prstGeom>
          <a:solidFill>
            <a:srgbClr val="CCCCCC">
              <a:alpha val="50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0"/>
          <p:cNvSpPr txBox="1"/>
          <p:nvPr/>
        </p:nvSpPr>
        <p:spPr>
          <a:xfrm>
            <a:off x="1552575" y="4352625"/>
            <a:ext cx="3000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Window 2</a:t>
            </a:r>
            <a:endParaRPr sz="8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92" name="Google Shape;292;p30"/>
          <p:cNvSpPr txBox="1"/>
          <p:nvPr/>
        </p:nvSpPr>
        <p:spPr>
          <a:xfrm>
            <a:off x="2009775" y="3362025"/>
            <a:ext cx="3000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Window 3</a:t>
            </a:r>
            <a:endParaRPr sz="8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93" name="Google Shape;293;p30"/>
          <p:cNvSpPr txBox="1"/>
          <p:nvPr/>
        </p:nvSpPr>
        <p:spPr>
          <a:xfrm>
            <a:off x="2466975" y="4352625"/>
            <a:ext cx="3000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Window 4</a:t>
            </a:r>
            <a:endParaRPr sz="8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94" name="Google Shape;294;p30"/>
          <p:cNvSpPr/>
          <p:nvPr/>
        </p:nvSpPr>
        <p:spPr>
          <a:xfrm rot="-5400000">
            <a:off x="4376025" y="2881725"/>
            <a:ext cx="220500" cy="4115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DFFB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0"/>
          <p:cNvSpPr/>
          <p:nvPr/>
        </p:nvSpPr>
        <p:spPr>
          <a:xfrm>
            <a:off x="7285125" y="3438225"/>
            <a:ext cx="668100" cy="1162200"/>
          </a:xfrm>
          <a:prstGeom prst="rect">
            <a:avLst/>
          </a:prstGeom>
          <a:solidFill>
            <a:srgbClr val="CCCCCC">
              <a:alpha val="50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0"/>
          <p:cNvSpPr/>
          <p:nvPr/>
        </p:nvSpPr>
        <p:spPr>
          <a:xfrm>
            <a:off x="6827925" y="3438225"/>
            <a:ext cx="668100" cy="1162200"/>
          </a:xfrm>
          <a:prstGeom prst="rect">
            <a:avLst/>
          </a:prstGeom>
          <a:solidFill>
            <a:srgbClr val="CCCCCC">
              <a:alpha val="50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0"/>
          <p:cNvSpPr txBox="1"/>
          <p:nvPr/>
        </p:nvSpPr>
        <p:spPr>
          <a:xfrm>
            <a:off x="7315200" y="4352025"/>
            <a:ext cx="3000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Window </a:t>
            </a:r>
            <a:r>
              <a:rPr lang="en" sz="800" b="1" i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</a:t>
            </a:r>
            <a:endParaRPr sz="800" b="1" i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6781800" y="3361425"/>
            <a:ext cx="3000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Window </a:t>
            </a:r>
            <a:r>
              <a:rPr lang="en" sz="800" b="1" i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n-1</a:t>
            </a:r>
            <a:endParaRPr sz="800" b="1" i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99" name="Google Shape;299;p30"/>
          <p:cNvSpPr txBox="1"/>
          <p:nvPr/>
        </p:nvSpPr>
        <p:spPr>
          <a:xfrm>
            <a:off x="1628625" y="1762425"/>
            <a:ext cx="1709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Train 1000 iterations</a:t>
            </a:r>
            <a:br>
              <a:rPr lang="en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</a:br>
            <a:r>
              <a:rPr lang="en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Train 800 iterations</a:t>
            </a:r>
            <a:br>
              <a:rPr lang="en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</a:br>
            <a:r>
              <a:rPr lang="en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Train 600 iterations</a:t>
            </a:r>
            <a:br>
              <a:rPr lang="en" sz="9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</a:br>
            <a:endParaRPr sz="900" i="1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00" name="Google Shape;300;p30"/>
          <p:cNvSpPr txBox="1"/>
          <p:nvPr/>
        </p:nvSpPr>
        <p:spPr>
          <a:xfrm>
            <a:off x="3372825" y="1866063"/>
            <a:ext cx="3000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Train on channel combinations that contain most information (fidelity)</a:t>
            </a:r>
            <a:endParaRPr sz="12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01" name="Google Shape;301;p30"/>
          <p:cNvSpPr/>
          <p:nvPr/>
        </p:nvSpPr>
        <p:spPr>
          <a:xfrm rot="-5400000">
            <a:off x="4364175" y="-415275"/>
            <a:ext cx="220500" cy="4115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DFFB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0"/>
          <p:cNvSpPr/>
          <p:nvPr/>
        </p:nvSpPr>
        <p:spPr>
          <a:xfrm>
            <a:off x="3248025" y="1910500"/>
            <a:ext cx="90000" cy="5178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title"/>
          </p:nvPr>
        </p:nvSpPr>
        <p:spPr>
          <a:xfrm>
            <a:off x="457200" y="187600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308" name="Google Shape;308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09" name="Google Shape;3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126100"/>
            <a:ext cx="1319525" cy="13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1"/>
          <p:cNvSpPr/>
          <p:nvPr/>
        </p:nvSpPr>
        <p:spPr>
          <a:xfrm rot="-5400000">
            <a:off x="2096350" y="2517800"/>
            <a:ext cx="382500" cy="536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DFFB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1"/>
          <p:cNvSpPr/>
          <p:nvPr/>
        </p:nvSpPr>
        <p:spPr>
          <a:xfrm>
            <a:off x="2798475" y="1438250"/>
            <a:ext cx="697800" cy="2695200"/>
          </a:xfrm>
          <a:prstGeom prst="can">
            <a:avLst>
              <a:gd name="adj" fmla="val 25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1"/>
          <p:cNvSpPr txBox="1"/>
          <p:nvPr/>
        </p:nvSpPr>
        <p:spPr>
          <a:xfrm>
            <a:off x="2932575" y="2589050"/>
            <a:ext cx="429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50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13" name="Google Shape;3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9100" y="2589050"/>
            <a:ext cx="1256500" cy="12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1"/>
          <p:cNvSpPr/>
          <p:nvPr/>
        </p:nvSpPr>
        <p:spPr>
          <a:xfrm>
            <a:off x="5238425" y="1438263"/>
            <a:ext cx="697800" cy="2695200"/>
          </a:xfrm>
          <a:prstGeom prst="can">
            <a:avLst>
              <a:gd name="adj" fmla="val 25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"/>
          <p:cNvSpPr txBox="1"/>
          <p:nvPr/>
        </p:nvSpPr>
        <p:spPr>
          <a:xfrm>
            <a:off x="5372525" y="2589050"/>
            <a:ext cx="429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 Light"/>
                <a:ea typeface="Titillium Web Light"/>
                <a:cs typeface="Titillium Web Light"/>
                <a:sym typeface="Titillium Web Light"/>
              </a:rPr>
              <a:t>50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16" name="Google Shape;316;p31"/>
          <p:cNvSpPr/>
          <p:nvPr/>
        </p:nvSpPr>
        <p:spPr>
          <a:xfrm rot="-5400000">
            <a:off x="6255850" y="2517825"/>
            <a:ext cx="382500" cy="536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DFFB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"/>
          <p:cNvSpPr txBox="1"/>
          <p:nvPr/>
        </p:nvSpPr>
        <p:spPr>
          <a:xfrm>
            <a:off x="1959575" y="2261175"/>
            <a:ext cx="5487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tanh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8" name="Google Shape;318;p31"/>
          <p:cNvSpPr txBox="1"/>
          <p:nvPr/>
        </p:nvSpPr>
        <p:spPr>
          <a:xfrm>
            <a:off x="4093000" y="2432100"/>
            <a:ext cx="5487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tanh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2075" y="2126113"/>
            <a:ext cx="1319525" cy="13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 txBox="1"/>
          <p:nvPr/>
        </p:nvSpPr>
        <p:spPr>
          <a:xfrm>
            <a:off x="864100" y="3317975"/>
            <a:ext cx="69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Input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7385071" y="3317975"/>
            <a:ext cx="90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Output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22" name="Google Shape;322;p31"/>
          <p:cNvCxnSpPr/>
          <p:nvPr/>
        </p:nvCxnSpPr>
        <p:spPr>
          <a:xfrm>
            <a:off x="2813350" y="4445525"/>
            <a:ext cx="3114300" cy="10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1"/>
          <p:cNvCxnSpPr/>
          <p:nvPr/>
        </p:nvCxnSpPr>
        <p:spPr>
          <a:xfrm>
            <a:off x="2798475" y="4316675"/>
            <a:ext cx="0" cy="246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31"/>
          <p:cNvCxnSpPr/>
          <p:nvPr/>
        </p:nvCxnSpPr>
        <p:spPr>
          <a:xfrm>
            <a:off x="5936225" y="4300475"/>
            <a:ext cx="0" cy="279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31"/>
          <p:cNvSpPr txBox="1"/>
          <p:nvPr/>
        </p:nvSpPr>
        <p:spPr>
          <a:xfrm>
            <a:off x="3655925" y="4445525"/>
            <a:ext cx="1716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9 Hidden Layers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 txBox="1"/>
          <p:nvPr/>
        </p:nvSpPr>
        <p:spPr>
          <a:xfrm>
            <a:off x="3021150" y="2403700"/>
            <a:ext cx="1929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Window 3 ...</a:t>
            </a:r>
            <a:endParaRPr sz="10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31" name="Google Shape;331;p32"/>
          <p:cNvSpPr txBox="1"/>
          <p:nvPr/>
        </p:nvSpPr>
        <p:spPr>
          <a:xfrm>
            <a:off x="1268550" y="1413100"/>
            <a:ext cx="3453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Mean of overlapped sections </a:t>
            </a:r>
            <a:b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</a:br>
            <a:b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</a:br>
            <a:b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</a:b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32" name="Google Shape;332;p32"/>
          <p:cNvSpPr txBox="1">
            <a:spLocks noGrp="1"/>
          </p:cNvSpPr>
          <p:nvPr>
            <p:ph type="title"/>
          </p:nvPr>
        </p:nvSpPr>
        <p:spPr>
          <a:xfrm>
            <a:off x="381000" y="3583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 of NN Output </a:t>
            </a:r>
            <a:endParaRPr/>
          </a:p>
        </p:txBody>
      </p:sp>
      <p:sp>
        <p:nvSpPr>
          <p:cNvPr id="333" name="Google Shape;333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34" name="Google Shape;334;p32"/>
          <p:cNvSpPr/>
          <p:nvPr/>
        </p:nvSpPr>
        <p:spPr>
          <a:xfrm>
            <a:off x="1524000" y="2635600"/>
            <a:ext cx="1166100" cy="393600"/>
          </a:xfrm>
          <a:prstGeom prst="rect">
            <a:avLst/>
          </a:prstGeom>
          <a:solidFill>
            <a:srgbClr val="CCCCCC">
              <a:alpha val="50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2"/>
          <p:cNvSpPr/>
          <p:nvPr/>
        </p:nvSpPr>
        <p:spPr>
          <a:xfrm>
            <a:off x="2362200" y="2635600"/>
            <a:ext cx="1266600" cy="393600"/>
          </a:xfrm>
          <a:prstGeom prst="rect">
            <a:avLst/>
          </a:prstGeom>
          <a:solidFill>
            <a:srgbClr val="CCCCCC">
              <a:alpha val="50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3230375" y="2635600"/>
            <a:ext cx="1236600" cy="393600"/>
          </a:xfrm>
          <a:prstGeom prst="rect">
            <a:avLst/>
          </a:prstGeom>
          <a:solidFill>
            <a:srgbClr val="CCCCCC">
              <a:alpha val="50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2"/>
          <p:cNvSpPr/>
          <p:nvPr/>
        </p:nvSpPr>
        <p:spPr>
          <a:xfrm>
            <a:off x="3354375" y="2061850"/>
            <a:ext cx="209100" cy="434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DFFB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2"/>
          <p:cNvSpPr/>
          <p:nvPr/>
        </p:nvSpPr>
        <p:spPr>
          <a:xfrm rot="-5400000">
            <a:off x="2890950" y="1418800"/>
            <a:ext cx="209100" cy="924600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2"/>
          <p:cNvSpPr/>
          <p:nvPr/>
        </p:nvSpPr>
        <p:spPr>
          <a:xfrm>
            <a:off x="2462725" y="2061850"/>
            <a:ext cx="209100" cy="434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DFFB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2"/>
          <p:cNvSpPr txBox="1"/>
          <p:nvPr/>
        </p:nvSpPr>
        <p:spPr>
          <a:xfrm>
            <a:off x="1192350" y="2403700"/>
            <a:ext cx="1929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Window 1</a:t>
            </a:r>
            <a:endParaRPr sz="10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940250"/>
            <a:ext cx="5743800" cy="228783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2"/>
          <p:cNvSpPr txBox="1"/>
          <p:nvPr/>
        </p:nvSpPr>
        <p:spPr>
          <a:xfrm>
            <a:off x="2716350" y="4565500"/>
            <a:ext cx="3584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</a:b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Append to final waveform reconstruction</a:t>
            </a:r>
            <a:endParaRPr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43" name="Google Shape;343;p32"/>
          <p:cNvSpPr txBox="1"/>
          <p:nvPr/>
        </p:nvSpPr>
        <p:spPr>
          <a:xfrm>
            <a:off x="2030550" y="2403700"/>
            <a:ext cx="1929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Window 2</a:t>
            </a:r>
            <a:endParaRPr sz="10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44" name="Google Shape;344;p32"/>
          <p:cNvSpPr/>
          <p:nvPr/>
        </p:nvSpPr>
        <p:spPr>
          <a:xfrm>
            <a:off x="1524000" y="3839725"/>
            <a:ext cx="1192500" cy="517500"/>
          </a:xfrm>
          <a:prstGeom prst="rect">
            <a:avLst/>
          </a:prstGeom>
          <a:solidFill>
            <a:srgbClr val="CCCCCC">
              <a:alpha val="50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2"/>
          <p:cNvSpPr/>
          <p:nvPr/>
        </p:nvSpPr>
        <p:spPr>
          <a:xfrm>
            <a:off x="2362200" y="3839725"/>
            <a:ext cx="1286400" cy="517500"/>
          </a:xfrm>
          <a:prstGeom prst="rect">
            <a:avLst/>
          </a:prstGeom>
          <a:solidFill>
            <a:srgbClr val="CCCCCC">
              <a:alpha val="50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2"/>
          <p:cNvSpPr/>
          <p:nvPr/>
        </p:nvSpPr>
        <p:spPr>
          <a:xfrm>
            <a:off x="3276600" y="3839725"/>
            <a:ext cx="1192500" cy="517500"/>
          </a:xfrm>
          <a:prstGeom prst="rect">
            <a:avLst/>
          </a:prstGeom>
          <a:solidFill>
            <a:srgbClr val="CCCCCC">
              <a:alpha val="507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2"/>
          <p:cNvSpPr/>
          <p:nvPr/>
        </p:nvSpPr>
        <p:spPr>
          <a:xfrm>
            <a:off x="1897650" y="3086025"/>
            <a:ext cx="60300" cy="703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DF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2"/>
          <p:cNvSpPr/>
          <p:nvPr/>
        </p:nvSpPr>
        <p:spPr>
          <a:xfrm>
            <a:off x="2507250" y="3086025"/>
            <a:ext cx="60300" cy="703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DF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2"/>
          <p:cNvSpPr/>
          <p:nvPr/>
        </p:nvSpPr>
        <p:spPr>
          <a:xfrm>
            <a:off x="2964450" y="3086025"/>
            <a:ext cx="60300" cy="703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DF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2"/>
          <p:cNvSpPr/>
          <p:nvPr/>
        </p:nvSpPr>
        <p:spPr>
          <a:xfrm>
            <a:off x="3421650" y="3086025"/>
            <a:ext cx="60300" cy="703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DF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2"/>
          <p:cNvSpPr/>
          <p:nvPr/>
        </p:nvSpPr>
        <p:spPr>
          <a:xfrm>
            <a:off x="4031250" y="3086025"/>
            <a:ext cx="60300" cy="703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DF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3"/>
          <p:cNvSpPr txBox="1">
            <a:spLocks noGrp="1"/>
          </p:cNvSpPr>
          <p:nvPr>
            <p:ph type="ctrTitle"/>
          </p:nvPr>
        </p:nvSpPr>
        <p:spPr>
          <a:xfrm>
            <a:off x="685800" y="15833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57" name="Google Shape;357;p33"/>
          <p:cNvSpPr txBox="1">
            <a:spLocks noGrp="1"/>
          </p:cNvSpPr>
          <p:nvPr>
            <p:ph type="subTitle" idx="1"/>
          </p:nvPr>
        </p:nvSpPr>
        <p:spPr>
          <a:xfrm>
            <a:off x="685800" y="28400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>
            <a:spLocks noGrp="1"/>
          </p:cNvSpPr>
          <p:nvPr>
            <p:ph type="title"/>
          </p:nvPr>
        </p:nvSpPr>
        <p:spPr>
          <a:xfrm>
            <a:off x="152400" y="358375"/>
            <a:ext cx="66219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Waveforms &amp; Audio : Training</a:t>
            </a:r>
            <a:endParaRPr/>
          </a:p>
        </p:txBody>
      </p:sp>
      <p:sp>
        <p:nvSpPr>
          <p:cNvPr id="363" name="Google Shape;363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64" name="Google Shape;3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8175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875" y="1368175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4" title="true_1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00" y="42637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4" title="test_1 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3400" y="42637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>
            <a:spLocks noGrp="1"/>
          </p:cNvSpPr>
          <p:nvPr>
            <p:ph type="title"/>
          </p:nvPr>
        </p:nvSpPr>
        <p:spPr>
          <a:xfrm>
            <a:off x="152400" y="358375"/>
            <a:ext cx="66219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Waveforms &amp; Audio : Testing</a:t>
            </a:r>
            <a:endParaRPr/>
          </a:p>
        </p:txBody>
      </p:sp>
      <p:sp>
        <p:nvSpPr>
          <p:cNvPr id="373" name="Google Shape;373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74" name="Google Shape;3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8175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600" y="1368175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5" title="true_21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2637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5" title="test_12 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8275" y="43269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"/>
          <p:cNvSpPr txBox="1">
            <a:spLocks noGrp="1"/>
          </p:cNvSpPr>
          <p:nvPr>
            <p:ph type="title"/>
          </p:nvPr>
        </p:nvSpPr>
        <p:spPr>
          <a:xfrm>
            <a:off x="152400" y="358375"/>
            <a:ext cx="8877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Waveforms &amp; Audio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on 90% of songs</a:t>
            </a:r>
            <a:endParaRPr/>
          </a:p>
        </p:txBody>
      </p:sp>
      <p:sp>
        <p:nvSpPr>
          <p:cNvPr id="383" name="Google Shape;383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>
            <a:spLocks noGrp="1"/>
          </p:cNvSpPr>
          <p:nvPr>
            <p:ph type="ctrTitle"/>
          </p:nvPr>
        </p:nvSpPr>
        <p:spPr>
          <a:xfrm>
            <a:off x="685800" y="15833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Future</a:t>
            </a:r>
            <a:endParaRPr/>
          </a:p>
        </p:txBody>
      </p:sp>
      <p:sp>
        <p:nvSpPr>
          <p:cNvPr id="389" name="Google Shape;389;p37"/>
          <p:cNvSpPr txBox="1">
            <a:spLocks noGrp="1"/>
          </p:cNvSpPr>
          <p:nvPr>
            <p:ph type="subTitle" idx="1"/>
          </p:nvPr>
        </p:nvSpPr>
        <p:spPr>
          <a:xfrm>
            <a:off x="685800" y="28400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 txBox="1">
            <a:spLocks noGrp="1"/>
          </p:cNvSpPr>
          <p:nvPr>
            <p:ph type="title"/>
          </p:nvPr>
        </p:nvSpPr>
        <p:spPr>
          <a:xfrm>
            <a:off x="457200" y="815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and Takeaways</a:t>
            </a:r>
            <a:endParaRPr/>
          </a:p>
        </p:txBody>
      </p:sp>
      <p:sp>
        <p:nvSpPr>
          <p:cNvPr id="395" name="Google Shape;395;p38"/>
          <p:cNvSpPr txBox="1">
            <a:spLocks noGrp="1"/>
          </p:cNvSpPr>
          <p:nvPr>
            <p:ph type="body" idx="1"/>
          </p:nvPr>
        </p:nvSpPr>
        <p:spPr>
          <a:xfrm>
            <a:off x="3505200" y="2114550"/>
            <a:ext cx="1851600" cy="14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Time Series Manipulation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Feature selection, moving time windows and downsampling. </a:t>
            </a:r>
            <a:endParaRPr sz="1200"/>
          </a:p>
        </p:txBody>
      </p:sp>
      <p:sp>
        <p:nvSpPr>
          <p:cNvPr id="396" name="Google Shape;396;p38"/>
          <p:cNvSpPr txBox="1">
            <a:spLocks noGrp="1"/>
          </p:cNvSpPr>
          <p:nvPr>
            <p:ph type="body" idx="2"/>
          </p:nvPr>
        </p:nvSpPr>
        <p:spPr>
          <a:xfrm>
            <a:off x="5896952" y="2114550"/>
            <a:ext cx="1851600" cy="14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Neural Networks</a:t>
            </a:r>
            <a:br>
              <a:rPr lang="en" b="1"/>
            </a:b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Sequential batch learning and audio reconstruction </a:t>
            </a:r>
            <a:endParaRPr sz="1200"/>
          </a:p>
        </p:txBody>
      </p:sp>
      <p:sp>
        <p:nvSpPr>
          <p:cNvPr id="397" name="Google Shape;397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98" name="Google Shape;398;p38"/>
          <p:cNvSpPr txBox="1">
            <a:spLocks noGrp="1"/>
          </p:cNvSpPr>
          <p:nvPr>
            <p:ph type="body" idx="3"/>
          </p:nvPr>
        </p:nvSpPr>
        <p:spPr>
          <a:xfrm>
            <a:off x="1000753" y="2114550"/>
            <a:ext cx="1851600" cy="14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Preprocessing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Cleaning of data, channel selection, and preprocessing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>
            <a:spLocks noGrp="1"/>
          </p:cNvSpPr>
          <p:nvPr>
            <p:ph type="body" idx="1"/>
          </p:nvPr>
        </p:nvSpPr>
        <p:spPr>
          <a:xfrm>
            <a:off x="4379425" y="1635800"/>
            <a:ext cx="4865700" cy="332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Variational Autoencoders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GANs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Music style translation </a:t>
            </a:r>
            <a:endParaRPr sz="2400"/>
          </a:p>
        </p:txBody>
      </p:sp>
      <p:sp>
        <p:nvSpPr>
          <p:cNvPr id="404" name="Google Shape;404;p39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 </a:t>
            </a:r>
            <a:endParaRPr/>
          </a:p>
        </p:txBody>
      </p:sp>
      <p:sp>
        <p:nvSpPr>
          <p:cNvPr id="405" name="Google Shape;405;p39"/>
          <p:cNvSpPr txBox="1">
            <a:spLocks noGrp="1"/>
          </p:cNvSpPr>
          <p:nvPr>
            <p:ph type="body" idx="1"/>
          </p:nvPr>
        </p:nvSpPr>
        <p:spPr>
          <a:xfrm>
            <a:off x="457200" y="2266950"/>
            <a:ext cx="4865700" cy="332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Network Architecture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CNN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RNN/ LSTM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More EEG Data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Less downsampling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07" name="Google Shape;407;p39"/>
          <p:cNvSpPr txBox="1"/>
          <p:nvPr/>
        </p:nvSpPr>
        <p:spPr>
          <a:xfrm>
            <a:off x="935600" y="1635800"/>
            <a:ext cx="30000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Investigation</a:t>
            </a:r>
            <a:endParaRPr sz="2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8" name="Google Shape;408;p39"/>
          <p:cNvSpPr txBox="1"/>
          <p:nvPr/>
        </p:nvSpPr>
        <p:spPr>
          <a:xfrm>
            <a:off x="5256125" y="999800"/>
            <a:ext cx="30000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Field</a:t>
            </a:r>
            <a:endParaRPr sz="24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09" name="Google Shape;409;p39"/>
          <p:cNvPicPr preferRelativeResize="0"/>
          <p:nvPr/>
        </p:nvPicPr>
        <p:blipFill rotWithShape="1">
          <a:blip r:embed="rId3">
            <a:alphaModFix/>
          </a:blip>
          <a:srcRect b="29597"/>
          <a:stretch/>
        </p:blipFill>
        <p:spPr>
          <a:xfrm>
            <a:off x="5032275" y="2544200"/>
            <a:ext cx="2655800" cy="15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457200" y="252050"/>
            <a:ext cx="8068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WORK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457200" y="1289150"/>
            <a:ext cx="4493100" cy="28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FFB1"/>
              </a:buClr>
              <a:buSzPts val="2200"/>
              <a:buFont typeface="Titillium Web Light"/>
              <a:buChar char="▰"/>
            </a:pPr>
            <a:r>
              <a:rPr lang="en" sz="2200" dirty="0"/>
              <a:t>Algorithm to predict finger movements from electrical brain signals</a:t>
            </a:r>
            <a:endParaRPr sz="2200" dirty="0"/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 dirty="0"/>
              <a:t>Simple feature extraction w/ linear regression</a:t>
            </a:r>
            <a:endParaRPr sz="2200" dirty="0"/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 dirty="0"/>
              <a:t>Accuracy of ~48%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▰"/>
            </a:pPr>
            <a:r>
              <a:rPr lang="en" sz="1100" u="sng" dirty="0">
                <a:solidFill>
                  <a:schemeClr val="hlink"/>
                </a:solidFill>
                <a:hlinkClick r:id="rId3"/>
              </a:rPr>
              <a:t>https://www.npr.org/2011/05/12/135598390/mind-reading-technology-turns-thought-into-action?jwsource=cl</a:t>
            </a:r>
            <a:endParaRPr sz="2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300" y="1438725"/>
            <a:ext cx="3888901" cy="1944450"/>
          </a:xfrm>
          <a:prstGeom prst="rect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0"/>
          <p:cNvSpPr txBox="1">
            <a:spLocks noGrp="1"/>
          </p:cNvSpPr>
          <p:nvPr>
            <p:ph type="title"/>
          </p:nvPr>
        </p:nvSpPr>
        <p:spPr>
          <a:xfrm>
            <a:off x="457175" y="-67800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15" name="Google Shape;415;p40"/>
          <p:cNvSpPr txBox="1">
            <a:spLocks noGrp="1"/>
          </p:cNvSpPr>
          <p:nvPr>
            <p:ph type="body" idx="3"/>
          </p:nvPr>
        </p:nvSpPr>
        <p:spPr>
          <a:xfrm>
            <a:off x="397367" y="854700"/>
            <a:ext cx="7569000" cy="332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Yao, Y., Plested, J. &amp; Gedeon, T. Deep Feature Learning and Visualization for EEG Recording Using Autoencoders. in </a:t>
            </a:r>
            <a:r>
              <a:rPr lang="en" sz="1000" i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Neural Information Processing</a:t>
            </a: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554–566 (Springer International Publishing, 2018).</a:t>
            </a: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Potes, C., Gunduz, A., Brunner, P. &amp; Schalk, G. Dynamics of electrocorticographic (ECoG) activity in human temporal and frontal cortical areas during music listening. </a:t>
            </a:r>
            <a:r>
              <a:rPr lang="en" sz="1000" i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Neuroimage</a:t>
            </a: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0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61</a:t>
            </a: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, 841–848 (2012).</a:t>
            </a: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Sturm, I., Blankertz, B., Potes, C., Schalk, G. &amp; Curio, G. ECoG high gamma activity reveals distinct cortical representations of lyrics passages, harmonic and timbre-related changes in a rock song. </a:t>
            </a:r>
            <a:r>
              <a:rPr lang="en" sz="1000" i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Front. Hum. Neurosci.</a:t>
            </a: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0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8</a:t>
            </a: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, 798 (2014).</a:t>
            </a: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Paul, Y. Various epileptic seizure detection techniques using biomedical signals: a review. </a:t>
            </a:r>
            <a:r>
              <a:rPr lang="en" sz="1000" i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Brain Inform</a:t>
            </a: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0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5</a:t>
            </a: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, 6 (2018).</a:t>
            </a: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Nemrodov, D., Niemeier, M., Patel, A. &amp; Nestor, A. The Neural Dynamics of Facial Identity Processing: Insights from EEG-Based Pattern Analysis and Image Reconstruction. </a:t>
            </a:r>
            <a:r>
              <a:rPr lang="en" sz="1000" i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eNeuro</a:t>
            </a: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0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5</a:t>
            </a: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, (2018).</a:t>
            </a: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Elgohary, S., Eldawlatly, S. &amp; Khalil, M. I. Epileptic seizure prediction using zero-crossings analysis of EEG wavelet detail coefficients. in </a:t>
            </a:r>
            <a:r>
              <a:rPr lang="en" sz="1000" i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2016 IEEE Conference on Computational Intelligence in Bioinformatics and Computational Biology (CIBCB)</a:t>
            </a: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1–6 (2016).</a:t>
            </a: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Esteller, R., Echauz, J., Tcheng, T., Litt, B. &amp; Pless, B. Line length: an efficient feature for seizure onset detection. in </a:t>
            </a:r>
            <a:r>
              <a:rPr lang="en" sz="1000" i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2001 Conference Proceedings of the 23rd Annual International Conference of the IEEE Engineering in Medicine and Biology Society</a:t>
            </a: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0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2</a:t>
            </a:r>
            <a:r>
              <a:rPr lang="en"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, 1707–1710 vol.2 (2001).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16" name="Google Shape;416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1"/>
          <p:cNvSpPr txBox="1">
            <a:spLocks noGrp="1"/>
          </p:cNvSpPr>
          <p:nvPr>
            <p:ph type="title"/>
          </p:nvPr>
        </p:nvSpPr>
        <p:spPr>
          <a:xfrm>
            <a:off x="1559250" y="2143050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422" name="Google Shape;422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8068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ACTIVITY AND PREDICTIONS 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4493100" cy="28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▰"/>
            </a:pPr>
            <a:r>
              <a:rPr lang="en" sz="2200"/>
              <a:t>Correlation between audio signals and electrical brain activity has been established from prior research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▰"/>
            </a:pPr>
            <a:r>
              <a:rPr lang="en" sz="2200"/>
              <a:t>Successful image reconstruction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▰"/>
            </a:pPr>
            <a:r>
              <a:rPr lang="en" sz="2200"/>
              <a:t>Potential Neurotech Applications: 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Communication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Forensics</a:t>
            </a:r>
            <a:endParaRPr sz="2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l="2628" r="50759"/>
          <a:stretch/>
        </p:blipFill>
        <p:spPr>
          <a:xfrm>
            <a:off x="5079075" y="1428750"/>
            <a:ext cx="2738202" cy="30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/>
          </p:nvPr>
        </p:nvSpPr>
        <p:spPr>
          <a:xfrm>
            <a:off x="685800" y="15833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 &amp; PREPROCESSING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685800" y="28400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8068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ELECTROENCEPHALOGRAPHY (EEG)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4493100" cy="28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Measure of electrical activity of the brain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Numerous neurons firing synchronously will produce an electrical field strong enough to be measured at the scalp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ECoG - Electrodes placed directly onto cortical surface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375" y="1724850"/>
            <a:ext cx="33337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00" y="486750"/>
            <a:ext cx="4663575" cy="41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677" y="770625"/>
            <a:ext cx="3555372" cy="3602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4024150" y="837038"/>
            <a:ext cx="4456494" cy="34694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29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4294967295"/>
          </p:nvPr>
        </p:nvSpPr>
        <p:spPr>
          <a:xfrm>
            <a:off x="685800" y="373575"/>
            <a:ext cx="2897700" cy="43965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OpenMIIR DATASET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“Music imagery information retrieval (MIIR) systems may one day be able to recognize a song just as we think of it. As a step towards such technology, we are presenting a public domain dataset of electroencephalography (EEG) recordings taken during music perception and imagination.”</a:t>
            </a:r>
            <a:endParaRPr sz="1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Special thanks to Sebastian Stober</a:t>
            </a:r>
            <a:endParaRPr sz="1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Char char="▰"/>
            </a:pPr>
            <a:r>
              <a:rPr lang="en" sz="1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Professor for Artificial Intelligence at Otto-von-Guericke-University Magdeburg</a:t>
            </a:r>
            <a:endParaRPr sz="1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tillium Web"/>
              <a:buChar char="▰"/>
            </a:pPr>
            <a:r>
              <a:rPr lang="en" sz="1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Head of Machine Learning in Cognitive Science research group at the University of Potsdam</a:t>
            </a:r>
            <a:endParaRPr sz="14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725" y="1030850"/>
            <a:ext cx="4106176" cy="260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457200" y="155375"/>
            <a:ext cx="8068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UP THE DATA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457200" y="1012775"/>
            <a:ext cx="8380200" cy="280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EEG is often noisy and subject to a variety of undesirable artifacts.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Physiologic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Muscles (eyes, jaws, etc.)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Sweat (Impedance)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Extra-Physiologic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60Hz AC Noise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Bridged electrodes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Defective electrodes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inac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1272</Words>
  <Application>Microsoft Macintosh PowerPoint</Application>
  <PresentationFormat>On-screen Show (16:9)</PresentationFormat>
  <Paragraphs>244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Titillium Web Light</vt:lpstr>
      <vt:lpstr>Titillium Web</vt:lpstr>
      <vt:lpstr>Arial</vt:lpstr>
      <vt:lpstr>Ninacor template</vt:lpstr>
      <vt:lpstr>MUSIC RECONSTRUCTION: TRANSLATING THOUGHTS INTO MUSIC </vt:lpstr>
      <vt:lpstr>1. MOTIVATION AND BACKGROUND</vt:lpstr>
      <vt:lpstr>PRIOR WORK</vt:lpstr>
      <vt:lpstr>BRAIN ACTIVITY AND PREDICTIONS </vt:lpstr>
      <vt:lpstr>2. DATA ACQUISITION &amp; PREPROCESSING</vt:lpstr>
      <vt:lpstr>ELECTROENCEPHALOGRAPHY (EEG)</vt:lpstr>
      <vt:lpstr>PowerPoint Presentation</vt:lpstr>
      <vt:lpstr>PowerPoint Presentation</vt:lpstr>
      <vt:lpstr>CLEANING UP THE DATA</vt:lpstr>
      <vt:lpstr>EXAMPLE ARTIFACTS</vt:lpstr>
      <vt:lpstr>NEURAL OSCILLATIONS</vt:lpstr>
      <vt:lpstr>NEURAL OSCILLATIONS</vt:lpstr>
      <vt:lpstr>DEALING WITH EEG ARTIFACTS</vt:lpstr>
      <vt:lpstr>PREPROCESSING PIPELINE</vt:lpstr>
      <vt:lpstr>DATA STRUCTURE</vt:lpstr>
      <vt:lpstr>3. TRAINING </vt:lpstr>
      <vt:lpstr>SETUP</vt:lpstr>
      <vt:lpstr>MOVING WINDOW FEATURE SELECTION</vt:lpstr>
      <vt:lpstr>Audio and Feature Matrix Constructions</vt:lpstr>
      <vt:lpstr>Batch Sequential Learning </vt:lpstr>
      <vt:lpstr>Neural Network</vt:lpstr>
      <vt:lpstr>Reconstruction of NN Output </vt:lpstr>
      <vt:lpstr>4.  RESULTS</vt:lpstr>
      <vt:lpstr>Waveforms &amp; Audio : Training</vt:lpstr>
      <vt:lpstr>Waveforms &amp; Audio : Testing</vt:lpstr>
      <vt:lpstr>Waveforms &amp; Audio :  Testing on 90% of songs</vt:lpstr>
      <vt:lpstr>5.  Conclusions and Future</vt:lpstr>
      <vt:lpstr>Summary and Takeaways</vt:lpstr>
      <vt:lpstr>Future Directions 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RECONSTRUCTION: TRANSLATING THOUGHTS INTO MUSIC  Christian de Abreu &amp; Alejandro Villasmil</dc:title>
  <cp:lastModifiedBy>Roberto Villasmil</cp:lastModifiedBy>
  <cp:revision>2</cp:revision>
  <dcterms:modified xsi:type="dcterms:W3CDTF">2020-02-23T21:47:15Z</dcterms:modified>
</cp:coreProperties>
</file>